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95" r:id="rId4"/>
    <p:sldId id="286" r:id="rId5"/>
    <p:sldId id="291" r:id="rId6"/>
    <p:sldId id="292" r:id="rId7"/>
    <p:sldId id="293" r:id="rId8"/>
    <p:sldId id="300" r:id="rId9"/>
    <p:sldId id="301" r:id="rId10"/>
    <p:sldId id="294" r:id="rId11"/>
    <p:sldId id="296" r:id="rId12"/>
    <p:sldId id="297" r:id="rId13"/>
    <p:sldId id="298" r:id="rId14"/>
    <p:sldId id="302" r:id="rId15"/>
    <p:sldId id="303" r:id="rId16"/>
    <p:sldId id="304" r:id="rId17"/>
    <p:sldId id="305" r:id="rId18"/>
    <p:sldId id="306" r:id="rId19"/>
    <p:sldId id="309" r:id="rId20"/>
    <p:sldId id="307" r:id="rId21"/>
    <p:sldId id="308" r:id="rId22"/>
    <p:sldId id="310" r:id="rId23"/>
    <p:sldId id="311" r:id="rId24"/>
    <p:sldId id="312" r:id="rId25"/>
    <p:sldId id="313" r:id="rId26"/>
    <p:sldId id="314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99B6"/>
    <a:srgbClr val="C9E4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74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208" y="2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2021. 7. 27.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818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2021. 7. 27.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386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2021. 7. 27.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128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2021. 7. 27.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533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2021. 7. 27.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529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2021. 7. 27.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281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2021. 7. 27.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99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2021. 7. 27.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500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2021. 7. 27.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263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2021. 7. 27.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038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2021. 7. 27.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256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2021. 7. 27.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79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1508443" y="2359368"/>
            <a:ext cx="917511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WISELY</a:t>
            </a:r>
            <a:r>
              <a:rPr lang="en-US" altLang="ko-KR" sz="4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Data Analyst </a:t>
            </a:r>
            <a:r>
              <a:rPr lang="ko-KR" altLang="en-US" sz="4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인턴십</a:t>
            </a:r>
            <a:endParaRPr lang="en-US" altLang="ko-KR" sz="4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F1C3B6-BAE1-4C87-AC3D-A5B61EE982B9}"/>
              </a:ext>
            </a:extLst>
          </p:cNvPr>
          <p:cNvSpPr txBox="1"/>
          <p:nvPr/>
        </p:nvSpPr>
        <p:spPr>
          <a:xfrm>
            <a:off x="4719139" y="3244334"/>
            <a:ext cx="2753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응용통계학과 신보현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48C618-47BF-CE4C-9952-73D98C2B8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746" y="3429000"/>
            <a:ext cx="1944757" cy="194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49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 11"/>
          <p:cNvSpPr>
            <a:spLocks noEditPoints="1"/>
          </p:cNvSpPr>
          <p:nvPr/>
        </p:nvSpPr>
        <p:spPr bwMode="auto">
          <a:xfrm flipH="1">
            <a:off x="2202290" y="2681352"/>
            <a:ext cx="214826" cy="2637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0" name="양쪽 모서리가 둥근 사각형 79">
            <a:extLst>
              <a:ext uri="{FF2B5EF4-FFF2-40B4-BE49-F238E27FC236}">
                <a16:creationId xmlns:a16="http://schemas.microsoft.com/office/drawing/2014/main" id="{5B9812BE-AABE-2B48-B704-AEB2B5C84E18}"/>
              </a:ext>
            </a:extLst>
          </p:cNvPr>
          <p:cNvSpPr/>
          <p:nvPr/>
        </p:nvSpPr>
        <p:spPr>
          <a:xfrm>
            <a:off x="353293" y="16170"/>
            <a:ext cx="11442700" cy="756138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업무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6940DD-3E42-49C2-BB6B-C4FAF8E1C529}"/>
              </a:ext>
            </a:extLst>
          </p:cNvPr>
          <p:cNvSpPr txBox="1"/>
          <p:nvPr/>
        </p:nvSpPr>
        <p:spPr>
          <a:xfrm>
            <a:off x="489922" y="1085782"/>
            <a:ext cx="11306071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팀원들이 데이터에 기반한 의사결정을 할 수 있도록 지원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가공한 데이터를 지속적으로 사용할 수 있도록 대시보드 제작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70293-AFBA-AA45-A014-020403191B3A}"/>
              </a:ext>
            </a:extLst>
          </p:cNvPr>
          <p:cNvSpPr txBox="1"/>
          <p:nvPr/>
        </p:nvSpPr>
        <p:spPr>
          <a:xfrm>
            <a:off x="998460" y="2373842"/>
            <a:ext cx="8157415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200" b="1" dirty="0" err="1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부서 프로젝트</a:t>
            </a:r>
            <a:r>
              <a:rPr kumimoji="1" lang="en-US" altLang="ko-KR" sz="3200" b="1" dirty="0" err="1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kumimoji="1" lang="ko-KR" altLang="en-US" sz="3200" b="1" dirty="0" err="1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전사 차원의 대시보드 구축</a:t>
            </a:r>
            <a:endParaRPr kumimoji="1" lang="ko-Kore-KR" altLang="en-US" sz="3200" b="1" dirty="0" err="1">
              <a:solidFill>
                <a:srgbClr val="4999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F1725E-CED5-BC4B-A0DB-EF46A1820D14}"/>
              </a:ext>
            </a:extLst>
          </p:cNvPr>
          <p:cNvSpPr txBox="1"/>
          <p:nvPr/>
        </p:nvSpPr>
        <p:spPr>
          <a:xfrm>
            <a:off x="998459" y="3312807"/>
            <a:ext cx="9784336" cy="279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기간</a:t>
            </a:r>
            <a:r>
              <a:rPr kumimoji="1"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kumimoji="1"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1"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kumimoji="1"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둘째주 </a:t>
            </a:r>
            <a:r>
              <a:rPr kumimoji="1"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</a:t>
            </a:r>
            <a:r>
              <a:rPr kumimoji="1"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1"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kumimoji="1"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넷째주</a:t>
            </a:r>
            <a:endParaRPr kumimoji="1" lang="en-US" altLang="ko-KR" sz="2400" dirty="0" err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목적</a:t>
            </a:r>
            <a:endParaRPr kumimoji="1" lang="en-US" altLang="ko-KR" sz="2400" dirty="0" err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비슷한 업무 내용을 대시보드화하여 업무 효울성 추구</a:t>
            </a:r>
            <a:endParaRPr kumimoji="1" lang="en-US" altLang="ko-KR" sz="2400" dirty="0" err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팀원들의 신속하고 데이터에 기반한 의사결정을 지원</a:t>
            </a:r>
            <a:endParaRPr kumimoji="1" lang="en-US" altLang="ko-KR" sz="2400" dirty="0" err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틀려도 같이 들리자는 목적으로 일관된 의사결정을 지원</a:t>
            </a:r>
            <a:endParaRPr kumimoji="1" lang="ko-Kore-KR" altLang="en-US" sz="2400" dirty="0" err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6339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 11"/>
          <p:cNvSpPr>
            <a:spLocks noEditPoints="1"/>
          </p:cNvSpPr>
          <p:nvPr/>
        </p:nvSpPr>
        <p:spPr bwMode="auto">
          <a:xfrm flipH="1">
            <a:off x="2202290" y="2681352"/>
            <a:ext cx="214826" cy="2637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0" name="양쪽 모서리가 둥근 사각형 79">
            <a:extLst>
              <a:ext uri="{FF2B5EF4-FFF2-40B4-BE49-F238E27FC236}">
                <a16:creationId xmlns:a16="http://schemas.microsoft.com/office/drawing/2014/main" id="{5B9812BE-AABE-2B48-B704-AEB2B5C84E18}"/>
              </a:ext>
            </a:extLst>
          </p:cNvPr>
          <p:cNvSpPr/>
          <p:nvPr/>
        </p:nvSpPr>
        <p:spPr>
          <a:xfrm>
            <a:off x="353293" y="16170"/>
            <a:ext cx="11442700" cy="756138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업무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70293-AFBA-AA45-A014-020403191B3A}"/>
              </a:ext>
            </a:extLst>
          </p:cNvPr>
          <p:cNvSpPr txBox="1"/>
          <p:nvPr/>
        </p:nvSpPr>
        <p:spPr>
          <a:xfrm>
            <a:off x="998460" y="1115064"/>
            <a:ext cx="8157415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200" b="1" dirty="0" err="1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부서 프로젝트</a:t>
            </a:r>
            <a:r>
              <a:rPr kumimoji="1" lang="en-US" altLang="ko-KR" sz="3200" b="1" dirty="0" err="1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kumimoji="1" lang="ko-KR" altLang="en-US" sz="3200" b="1" dirty="0" err="1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전사 차원의 대시보드 구축</a:t>
            </a:r>
            <a:endParaRPr kumimoji="1" lang="ko-Kore-KR" altLang="en-US" sz="3200" b="1" dirty="0" err="1">
              <a:solidFill>
                <a:srgbClr val="4999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F1725E-CED5-BC4B-A0DB-EF46A1820D14}"/>
              </a:ext>
            </a:extLst>
          </p:cNvPr>
          <p:cNvSpPr txBox="1"/>
          <p:nvPr/>
        </p:nvSpPr>
        <p:spPr>
          <a:xfrm>
            <a:off x="998459" y="2054029"/>
            <a:ext cx="9784336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 방식</a:t>
            </a:r>
            <a:endParaRPr kumimoji="1" lang="en-US" altLang="ko-KR" sz="2400" dirty="0" err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평소 팀원들이 의뢰한 분석 지표를 정확히 정의</a:t>
            </a:r>
            <a:endParaRPr kumimoji="1" lang="en-US" altLang="ko-KR" sz="2400" dirty="0" err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대시보드 제작 및 팀원 피드백</a:t>
            </a:r>
            <a:endParaRPr kumimoji="1" lang="en-US" altLang="ko-KR" sz="2400" dirty="0" err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대시보드 사용법 교육 및 유지보수</a:t>
            </a:r>
            <a:endParaRPr kumimoji="1" lang="ko-Kore-KR" altLang="en-US" sz="2400" dirty="0" err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5887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 11"/>
          <p:cNvSpPr>
            <a:spLocks noEditPoints="1"/>
          </p:cNvSpPr>
          <p:nvPr/>
        </p:nvSpPr>
        <p:spPr bwMode="auto">
          <a:xfrm flipH="1">
            <a:off x="2202290" y="2681352"/>
            <a:ext cx="214826" cy="2637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0" name="양쪽 모서리가 둥근 사각형 79">
            <a:extLst>
              <a:ext uri="{FF2B5EF4-FFF2-40B4-BE49-F238E27FC236}">
                <a16:creationId xmlns:a16="http://schemas.microsoft.com/office/drawing/2014/main" id="{5B9812BE-AABE-2B48-B704-AEB2B5C84E18}"/>
              </a:ext>
            </a:extLst>
          </p:cNvPr>
          <p:cNvSpPr/>
          <p:nvPr/>
        </p:nvSpPr>
        <p:spPr>
          <a:xfrm>
            <a:off x="353293" y="16170"/>
            <a:ext cx="11442700" cy="756138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업무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70293-AFBA-AA45-A014-020403191B3A}"/>
              </a:ext>
            </a:extLst>
          </p:cNvPr>
          <p:cNvSpPr txBox="1"/>
          <p:nvPr/>
        </p:nvSpPr>
        <p:spPr>
          <a:xfrm>
            <a:off x="713453" y="772308"/>
            <a:ext cx="10948117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200" b="1" dirty="0" err="1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부서 프로젝트</a:t>
            </a:r>
            <a:r>
              <a:rPr kumimoji="1" lang="en-US" altLang="ko-KR" sz="3200" b="1" dirty="0" err="1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kumimoji="1" lang="ko-KR" altLang="en-US" sz="3200" b="1" dirty="0" err="1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전사 차원의 대시보드 구축 </a:t>
            </a:r>
            <a:r>
              <a:rPr kumimoji="1" lang="en-US" altLang="ko-KR" sz="3200" b="1" dirty="0" err="1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kumimoji="1" lang="ko-KR" altLang="en-US" sz="3200" b="1" dirty="0" err="1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예시 페이지</a:t>
            </a:r>
            <a:r>
              <a:rPr kumimoji="1" lang="en-US" altLang="ko-KR" sz="3200" b="1" dirty="0" err="1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kumimoji="1" lang="ko-Kore-KR" altLang="en-US" sz="3200" b="1" dirty="0" err="1">
              <a:solidFill>
                <a:srgbClr val="4999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2AF240-28B8-274E-B157-A5B6E80CD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350" y="1528446"/>
            <a:ext cx="8786849" cy="521780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211B278-0B8D-1343-84E4-23316FAC6EB0}"/>
              </a:ext>
            </a:extLst>
          </p:cNvPr>
          <p:cNvSpPr/>
          <p:nvPr/>
        </p:nvSpPr>
        <p:spPr>
          <a:xfrm>
            <a:off x="2078182" y="3194462"/>
            <a:ext cx="8514608" cy="165067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39306A1-2114-6C4A-A6D1-ED17AA8678D0}"/>
              </a:ext>
            </a:extLst>
          </p:cNvPr>
          <p:cNvSpPr/>
          <p:nvPr/>
        </p:nvSpPr>
        <p:spPr>
          <a:xfrm>
            <a:off x="2113807" y="5026810"/>
            <a:ext cx="8395854" cy="165067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9E5CFD-187D-4642-A108-81848345330A}"/>
              </a:ext>
            </a:extLst>
          </p:cNvPr>
          <p:cNvSpPr/>
          <p:nvPr/>
        </p:nvSpPr>
        <p:spPr>
          <a:xfrm>
            <a:off x="4928260" y="2264288"/>
            <a:ext cx="2505694" cy="22629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55545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7176172-27C5-4448-8980-1BC478517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471" y="1528446"/>
            <a:ext cx="8627190" cy="5173416"/>
          </a:xfrm>
          <a:prstGeom prst="rect">
            <a:avLst/>
          </a:prstGeom>
        </p:spPr>
      </p:pic>
      <p:sp>
        <p:nvSpPr>
          <p:cNvPr id="80" name="양쪽 모서리가 둥근 사각형 79">
            <a:extLst>
              <a:ext uri="{FF2B5EF4-FFF2-40B4-BE49-F238E27FC236}">
                <a16:creationId xmlns:a16="http://schemas.microsoft.com/office/drawing/2014/main" id="{5B9812BE-AABE-2B48-B704-AEB2B5C84E18}"/>
              </a:ext>
            </a:extLst>
          </p:cNvPr>
          <p:cNvSpPr/>
          <p:nvPr/>
        </p:nvSpPr>
        <p:spPr>
          <a:xfrm>
            <a:off x="353293" y="16170"/>
            <a:ext cx="11442700" cy="756138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업무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70293-AFBA-AA45-A014-020403191B3A}"/>
              </a:ext>
            </a:extLst>
          </p:cNvPr>
          <p:cNvSpPr txBox="1"/>
          <p:nvPr/>
        </p:nvSpPr>
        <p:spPr>
          <a:xfrm>
            <a:off x="713453" y="772308"/>
            <a:ext cx="10948117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200" b="1" dirty="0" err="1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부서 프로젝트</a:t>
            </a:r>
            <a:r>
              <a:rPr kumimoji="1" lang="en-US" altLang="ko-KR" sz="3200" b="1" dirty="0" err="1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kumimoji="1" lang="ko-KR" altLang="en-US" sz="3200" b="1" dirty="0" err="1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전사 차원의 대시보드 구축 </a:t>
            </a:r>
            <a:r>
              <a:rPr kumimoji="1" lang="en-US" altLang="ko-KR" sz="3200" b="1" dirty="0" err="1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kumimoji="1" lang="ko-KR" altLang="en-US" sz="3200" b="1" dirty="0" err="1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예시 페이지</a:t>
            </a:r>
            <a:r>
              <a:rPr kumimoji="1" lang="en-US" altLang="ko-KR" sz="3200" b="1" dirty="0" err="1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kumimoji="1" lang="ko-Kore-KR" altLang="en-US" sz="3200" b="1" dirty="0" err="1">
              <a:solidFill>
                <a:srgbClr val="4999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211B278-0B8D-1343-84E4-23316FAC6EB0}"/>
              </a:ext>
            </a:extLst>
          </p:cNvPr>
          <p:cNvSpPr/>
          <p:nvPr/>
        </p:nvSpPr>
        <p:spPr>
          <a:xfrm>
            <a:off x="1983179" y="3313198"/>
            <a:ext cx="8326350" cy="1816941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39306A1-2114-6C4A-A6D1-ED17AA8678D0}"/>
              </a:ext>
            </a:extLst>
          </p:cNvPr>
          <p:cNvSpPr/>
          <p:nvPr/>
        </p:nvSpPr>
        <p:spPr>
          <a:xfrm>
            <a:off x="2048493" y="5419292"/>
            <a:ext cx="8261036" cy="1171513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8FDE15-8B79-E342-BE1F-F7C7C78569D9}"/>
              </a:ext>
            </a:extLst>
          </p:cNvPr>
          <p:cNvSpPr/>
          <p:nvPr/>
        </p:nvSpPr>
        <p:spPr>
          <a:xfrm>
            <a:off x="4524499" y="2386356"/>
            <a:ext cx="2695698" cy="34140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5E945C9-B05B-F748-B878-0BEBFB1427A5}"/>
              </a:ext>
            </a:extLst>
          </p:cNvPr>
          <p:cNvSpPr/>
          <p:nvPr/>
        </p:nvSpPr>
        <p:spPr>
          <a:xfrm>
            <a:off x="1983179" y="2904876"/>
            <a:ext cx="1686296" cy="26374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16202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 11"/>
          <p:cNvSpPr>
            <a:spLocks noEditPoints="1"/>
          </p:cNvSpPr>
          <p:nvPr/>
        </p:nvSpPr>
        <p:spPr bwMode="auto">
          <a:xfrm flipH="1">
            <a:off x="2202290" y="2681352"/>
            <a:ext cx="214826" cy="2637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0" name="양쪽 모서리가 둥근 사각형 79">
            <a:extLst>
              <a:ext uri="{FF2B5EF4-FFF2-40B4-BE49-F238E27FC236}">
                <a16:creationId xmlns:a16="http://schemas.microsoft.com/office/drawing/2014/main" id="{5B9812BE-AABE-2B48-B704-AEB2B5C84E18}"/>
              </a:ext>
            </a:extLst>
          </p:cNvPr>
          <p:cNvSpPr/>
          <p:nvPr/>
        </p:nvSpPr>
        <p:spPr>
          <a:xfrm>
            <a:off x="353293" y="16170"/>
            <a:ext cx="11442700" cy="756138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업무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6940DD-3E42-49C2-BB6B-C4FAF8E1C529}"/>
              </a:ext>
            </a:extLst>
          </p:cNvPr>
          <p:cNvSpPr txBox="1"/>
          <p:nvPr/>
        </p:nvSpPr>
        <p:spPr>
          <a:xfrm>
            <a:off x="489922" y="1085782"/>
            <a:ext cx="11306071" cy="3898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팀원들이 데이터에 기반한 의사결정을 할 수 있도록 지원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데이터를 추출하여 의미있는 형태로 가공 및 제공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팀원들의 가설을 데이터를 통해 함께 증명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가공한 데이터를 지속적으로 사용할 수 있도록 대시보드 제작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팀원들의 분석 업무 자동화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 소스 일원화 지원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데이터를 직접 다운 받는 일 등의 수동 작업 자동화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각자 관리하고 있는 데이터를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연동하여 데이터 소스의 일원화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A19A3AC1-E81E-1748-A53F-3DD2F82F8210}"/>
              </a:ext>
            </a:extLst>
          </p:cNvPr>
          <p:cNvSpPr/>
          <p:nvPr/>
        </p:nvSpPr>
        <p:spPr>
          <a:xfrm>
            <a:off x="1352601" y="5122046"/>
            <a:ext cx="2129030" cy="1300343"/>
          </a:xfrm>
          <a:prstGeom prst="rightArrow">
            <a:avLst/>
          </a:prstGeom>
          <a:noFill/>
          <a:ln w="38100"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C80FB9-7912-C746-8192-7CEC1BCDA37C}"/>
              </a:ext>
            </a:extLst>
          </p:cNvPr>
          <p:cNvSpPr txBox="1"/>
          <p:nvPr/>
        </p:nvSpPr>
        <p:spPr>
          <a:xfrm>
            <a:off x="3638579" y="5404296"/>
            <a:ext cx="6241692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200" b="1" dirty="0" err="1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 업무 종합</a:t>
            </a:r>
            <a:r>
              <a:rPr kumimoji="1" lang="en-US" altLang="ko-KR" sz="3200" b="1" dirty="0" err="1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kumimoji="1" lang="ko-KR" altLang="en-US" sz="3200" b="1" dirty="0" err="1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파이널 프로젝트</a:t>
            </a:r>
            <a:endParaRPr kumimoji="1" lang="ko-Kore-KR" altLang="en-US" sz="3200" b="1" dirty="0" err="1">
              <a:solidFill>
                <a:srgbClr val="4999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6999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 11"/>
          <p:cNvSpPr>
            <a:spLocks noEditPoints="1"/>
          </p:cNvSpPr>
          <p:nvPr/>
        </p:nvSpPr>
        <p:spPr bwMode="auto">
          <a:xfrm flipH="1">
            <a:off x="2202290" y="2681352"/>
            <a:ext cx="214826" cy="2637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65F7AF-9330-41FB-A4CB-CF4785BEA9C3}"/>
              </a:ext>
            </a:extLst>
          </p:cNvPr>
          <p:cNvSpPr txBox="1"/>
          <p:nvPr/>
        </p:nvSpPr>
        <p:spPr>
          <a:xfrm>
            <a:off x="9208110" y="2490823"/>
            <a:ext cx="2420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Chapter 2</a:t>
            </a:r>
            <a:endParaRPr lang="ko-KR" altLang="en-US" sz="32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8055C5-BE35-4677-9595-A19C326DECD7}"/>
              </a:ext>
            </a:extLst>
          </p:cNvPr>
          <p:cNvSpPr txBox="1"/>
          <p:nvPr/>
        </p:nvSpPr>
        <p:spPr>
          <a:xfrm>
            <a:off x="4611810" y="3512221"/>
            <a:ext cx="70492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b="1" dirty="0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파이널 프로젝트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CC5537B-BCC5-49EE-AB2B-4851FB5DBA24}"/>
              </a:ext>
            </a:extLst>
          </p:cNvPr>
          <p:cNvCxnSpPr/>
          <p:nvPr/>
        </p:nvCxnSpPr>
        <p:spPr>
          <a:xfrm>
            <a:off x="5406526" y="3251443"/>
            <a:ext cx="6051176" cy="0"/>
          </a:xfrm>
          <a:prstGeom prst="line">
            <a:avLst/>
          </a:prstGeom>
          <a:ln w="57150">
            <a:solidFill>
              <a:srgbClr val="4999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5DC266C-77B2-A542-B44B-B474D9945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175" y="4011233"/>
            <a:ext cx="1944757" cy="194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81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 11"/>
          <p:cNvSpPr>
            <a:spLocks noEditPoints="1"/>
          </p:cNvSpPr>
          <p:nvPr/>
        </p:nvSpPr>
        <p:spPr bwMode="auto">
          <a:xfrm flipH="1">
            <a:off x="2202290" y="2681352"/>
            <a:ext cx="214826" cy="2637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0" name="양쪽 모서리가 둥근 사각형 79">
            <a:extLst>
              <a:ext uri="{FF2B5EF4-FFF2-40B4-BE49-F238E27FC236}">
                <a16:creationId xmlns:a16="http://schemas.microsoft.com/office/drawing/2014/main" id="{5B9812BE-AABE-2B48-B704-AEB2B5C84E18}"/>
              </a:ext>
            </a:extLst>
          </p:cNvPr>
          <p:cNvSpPr/>
          <p:nvPr/>
        </p:nvSpPr>
        <p:spPr>
          <a:xfrm>
            <a:off x="353293" y="16170"/>
            <a:ext cx="11442700" cy="756138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파이널 프로젝트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6940DD-3E42-49C2-BB6B-C4FAF8E1C529}"/>
              </a:ext>
            </a:extLst>
          </p:cNvPr>
          <p:cNvSpPr txBox="1"/>
          <p:nvPr/>
        </p:nvSpPr>
        <p:spPr>
          <a:xfrm>
            <a:off x="535322" y="1696065"/>
            <a:ext cx="11306071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 정의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CX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팀에서 관리하는 데이터는 수동을 다운을 받기 때문에 자동화가 필요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데이터를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InD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팀이 관리하지 않기 때문에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연동이 되어 있지 않음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상담 후 만족 조사를 상담과 연결지어 보내지 않기 때문에 분석이 어려움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CA2676-03E3-244E-889F-A635567284DD}"/>
              </a:ext>
            </a:extLst>
          </p:cNvPr>
          <p:cNvSpPr txBox="1"/>
          <p:nvPr/>
        </p:nvSpPr>
        <p:spPr>
          <a:xfrm>
            <a:off x="535322" y="890016"/>
            <a:ext cx="9558704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3200" b="1" dirty="0" err="1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CX</a:t>
            </a:r>
            <a:r>
              <a:rPr kumimoji="1" lang="ko-KR" altLang="en-US" sz="3200" b="1" dirty="0" err="1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 데이터 파이프라인 구축 및 대시보드 제작</a:t>
            </a:r>
            <a:endParaRPr kumimoji="1" lang="ko-Kore-KR" altLang="en-US" sz="3200" b="1" dirty="0" err="1">
              <a:solidFill>
                <a:srgbClr val="4999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0D14C6-F02E-DF4A-981D-A6742886F34B}"/>
              </a:ext>
            </a:extLst>
          </p:cNvPr>
          <p:cNvSpPr txBox="1"/>
          <p:nvPr/>
        </p:nvSpPr>
        <p:spPr>
          <a:xfrm>
            <a:off x="421607" y="3899912"/>
            <a:ext cx="11306071" cy="279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해결 방안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CX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팀에서 관리하는 데이터를 자동으로 업데이트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관리도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InD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팀에서 함으로써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연동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만족도 조사 또한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InD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팀에서 자동 발송하여 상담과 같이 관리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대시보드 제작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3018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 11"/>
          <p:cNvSpPr>
            <a:spLocks noEditPoints="1"/>
          </p:cNvSpPr>
          <p:nvPr/>
        </p:nvSpPr>
        <p:spPr bwMode="auto">
          <a:xfrm flipH="1">
            <a:off x="2202290" y="2681352"/>
            <a:ext cx="214826" cy="2637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0" name="양쪽 모서리가 둥근 사각형 79">
            <a:extLst>
              <a:ext uri="{FF2B5EF4-FFF2-40B4-BE49-F238E27FC236}">
                <a16:creationId xmlns:a16="http://schemas.microsoft.com/office/drawing/2014/main" id="{5B9812BE-AABE-2B48-B704-AEB2B5C84E18}"/>
              </a:ext>
            </a:extLst>
          </p:cNvPr>
          <p:cNvSpPr/>
          <p:nvPr/>
        </p:nvSpPr>
        <p:spPr>
          <a:xfrm>
            <a:off x="353293" y="16170"/>
            <a:ext cx="11442700" cy="756138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파이널 프로젝트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6940DD-3E42-49C2-BB6B-C4FAF8E1C529}"/>
              </a:ext>
            </a:extLst>
          </p:cNvPr>
          <p:cNvSpPr txBox="1"/>
          <p:nvPr/>
        </p:nvSpPr>
        <p:spPr>
          <a:xfrm>
            <a:off x="535322" y="1696065"/>
            <a:ext cx="11306071" cy="3898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업무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관련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428750" lvl="2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다운로드 자동화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파이프라인 구축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428750" lvl="2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CX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 스키마 정의 및 구축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메인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연동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대시보드 제작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428750" lvl="2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CX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팀의 업무 전 과정 습득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428750" lvl="2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팀원들의 니즈를 반영 및 발전시켜 대시보드 제작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CA2676-03E3-244E-889F-A635567284DD}"/>
              </a:ext>
            </a:extLst>
          </p:cNvPr>
          <p:cNvSpPr txBox="1"/>
          <p:nvPr/>
        </p:nvSpPr>
        <p:spPr>
          <a:xfrm>
            <a:off x="535322" y="890016"/>
            <a:ext cx="9558704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3200" b="1" dirty="0" err="1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CX</a:t>
            </a:r>
            <a:r>
              <a:rPr kumimoji="1" lang="ko-KR" altLang="en-US" sz="3200" b="1" dirty="0" err="1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 데이터 파이프라인 구축 및 대시보드 제작</a:t>
            </a:r>
            <a:endParaRPr kumimoji="1" lang="ko-Kore-KR" altLang="en-US" sz="3200" b="1" dirty="0" err="1">
              <a:solidFill>
                <a:srgbClr val="4999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4252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 11"/>
          <p:cNvSpPr>
            <a:spLocks noEditPoints="1"/>
          </p:cNvSpPr>
          <p:nvPr/>
        </p:nvSpPr>
        <p:spPr bwMode="auto">
          <a:xfrm flipH="1">
            <a:off x="2202290" y="2681352"/>
            <a:ext cx="214826" cy="2637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0" name="양쪽 모서리가 둥근 사각형 79">
            <a:extLst>
              <a:ext uri="{FF2B5EF4-FFF2-40B4-BE49-F238E27FC236}">
                <a16:creationId xmlns:a16="http://schemas.microsoft.com/office/drawing/2014/main" id="{5B9812BE-AABE-2B48-B704-AEB2B5C84E18}"/>
              </a:ext>
            </a:extLst>
          </p:cNvPr>
          <p:cNvSpPr/>
          <p:nvPr/>
        </p:nvSpPr>
        <p:spPr>
          <a:xfrm>
            <a:off x="353293" y="16170"/>
            <a:ext cx="11442700" cy="756138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파이널 프로젝트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6940DD-3E42-49C2-BB6B-C4FAF8E1C529}"/>
              </a:ext>
            </a:extLst>
          </p:cNvPr>
          <p:cNvSpPr txBox="1"/>
          <p:nvPr/>
        </p:nvSpPr>
        <p:spPr>
          <a:xfrm>
            <a:off x="535322" y="1696065"/>
            <a:ext cx="11306071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업무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 관련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다운로드 자동화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파이프라인 구축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CA2676-03E3-244E-889F-A635567284DD}"/>
              </a:ext>
            </a:extLst>
          </p:cNvPr>
          <p:cNvSpPr txBox="1"/>
          <p:nvPr/>
        </p:nvSpPr>
        <p:spPr>
          <a:xfrm>
            <a:off x="535322" y="890016"/>
            <a:ext cx="9558704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3200" b="1" dirty="0" err="1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CX</a:t>
            </a:r>
            <a:r>
              <a:rPr kumimoji="1" lang="ko-KR" altLang="en-US" sz="3200" b="1" dirty="0" err="1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 데이터 파이프라인 구축 및 대시보드 제작</a:t>
            </a:r>
            <a:endParaRPr kumimoji="1" lang="ko-Kore-KR" altLang="en-US" sz="3200" b="1" dirty="0" err="1">
              <a:solidFill>
                <a:srgbClr val="4999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800EFF-63DE-C84E-A21C-5F67B02131A9}"/>
              </a:ext>
            </a:extLst>
          </p:cNvPr>
          <p:cNvSpPr txBox="1"/>
          <p:nvPr/>
        </p:nvSpPr>
        <p:spPr>
          <a:xfrm>
            <a:off x="250316" y="3043113"/>
            <a:ext cx="299164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kumimoji="1"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개발을 통해 데이터 다운로드 자동화</a:t>
            </a:r>
            <a:endParaRPr kumimoji="1" lang="ko-Kore-KR" altLang="en-US" dirty="0" err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D56A3154-20B8-9145-B44F-D058B3D772C7}"/>
              </a:ext>
            </a:extLst>
          </p:cNvPr>
          <p:cNvSpPr/>
          <p:nvPr/>
        </p:nvSpPr>
        <p:spPr>
          <a:xfrm>
            <a:off x="3297996" y="4302783"/>
            <a:ext cx="1270157" cy="1312217"/>
          </a:xfrm>
          <a:prstGeom prst="rightArrow">
            <a:avLst/>
          </a:prstGeom>
          <a:noFill/>
          <a:ln w="38100"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27F85E-3FAB-CC4B-B944-6C85F328EDA2}"/>
              </a:ext>
            </a:extLst>
          </p:cNvPr>
          <p:cNvSpPr txBox="1"/>
          <p:nvPr/>
        </p:nvSpPr>
        <p:spPr>
          <a:xfrm>
            <a:off x="4881669" y="3043113"/>
            <a:ext cx="313893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파이프라인 구축</a:t>
            </a:r>
            <a:endParaRPr kumimoji="1" lang="ko-Kore-KR" altLang="en-US" dirty="0" err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903905-A13D-BF4C-8296-36DE727BEAD6}"/>
              </a:ext>
            </a:extLst>
          </p:cNvPr>
          <p:cNvSpPr txBox="1"/>
          <p:nvPr/>
        </p:nvSpPr>
        <p:spPr>
          <a:xfrm>
            <a:off x="9938608" y="2983924"/>
            <a:ext cx="2182141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</a:t>
            </a:r>
            <a:r>
              <a:rPr kumimoji="1"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연동</a:t>
            </a:r>
            <a:endParaRPr kumimoji="1" lang="ko-Kore-KR" altLang="en-US" dirty="0" err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DFC348-B4E0-FA48-AB9E-F16DD6D75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63" y="4153235"/>
            <a:ext cx="1805226" cy="180522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488F0B0-B732-BF46-A52F-69D574094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669" y="4212141"/>
            <a:ext cx="3230945" cy="1547390"/>
          </a:xfrm>
          <a:prstGeom prst="rect">
            <a:avLst/>
          </a:prstGeom>
        </p:spPr>
      </p:pic>
      <p:pic>
        <p:nvPicPr>
          <p:cNvPr id="17" name="그림 16" descr="컵, 실내, 식탁용기구이(가) 표시된 사진&#10;&#10;자동 생성된 설명">
            <a:extLst>
              <a:ext uri="{FF2B5EF4-FFF2-40B4-BE49-F238E27FC236}">
                <a16:creationId xmlns:a16="http://schemas.microsoft.com/office/drawing/2014/main" id="{CEDBD4C7-4767-5C4E-95D6-2914181E60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915" y="3766029"/>
            <a:ext cx="1805227" cy="1993502"/>
          </a:xfrm>
          <a:prstGeom prst="rect">
            <a:avLst/>
          </a:prstGeom>
        </p:spPr>
      </p:pic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4AF536D5-1EF1-CC48-9530-7C2B88D3FD10}"/>
              </a:ext>
            </a:extLst>
          </p:cNvPr>
          <p:cNvSpPr/>
          <p:nvPr/>
        </p:nvSpPr>
        <p:spPr>
          <a:xfrm>
            <a:off x="8426130" y="4302782"/>
            <a:ext cx="1270157" cy="1312217"/>
          </a:xfrm>
          <a:prstGeom prst="rightArrow">
            <a:avLst/>
          </a:prstGeom>
          <a:noFill/>
          <a:ln w="38100"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1309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 11"/>
          <p:cNvSpPr>
            <a:spLocks noEditPoints="1"/>
          </p:cNvSpPr>
          <p:nvPr/>
        </p:nvSpPr>
        <p:spPr bwMode="auto">
          <a:xfrm flipH="1">
            <a:off x="2202290" y="2681352"/>
            <a:ext cx="214826" cy="2637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0" name="양쪽 모서리가 둥근 사각형 79">
            <a:extLst>
              <a:ext uri="{FF2B5EF4-FFF2-40B4-BE49-F238E27FC236}">
                <a16:creationId xmlns:a16="http://schemas.microsoft.com/office/drawing/2014/main" id="{5B9812BE-AABE-2B48-B704-AEB2B5C84E18}"/>
              </a:ext>
            </a:extLst>
          </p:cNvPr>
          <p:cNvSpPr/>
          <p:nvPr/>
        </p:nvSpPr>
        <p:spPr>
          <a:xfrm>
            <a:off x="353293" y="16170"/>
            <a:ext cx="11442700" cy="756138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파이널 프로젝트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6940DD-3E42-49C2-BB6B-C4FAF8E1C529}"/>
              </a:ext>
            </a:extLst>
          </p:cNvPr>
          <p:cNvSpPr txBox="1"/>
          <p:nvPr/>
        </p:nvSpPr>
        <p:spPr>
          <a:xfrm>
            <a:off x="535322" y="1696065"/>
            <a:ext cx="11306071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업무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 관련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CX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 스키마 정의 및 구축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메인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연동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CA2676-03E3-244E-889F-A635567284DD}"/>
              </a:ext>
            </a:extLst>
          </p:cNvPr>
          <p:cNvSpPr txBox="1"/>
          <p:nvPr/>
        </p:nvSpPr>
        <p:spPr>
          <a:xfrm>
            <a:off x="535322" y="890016"/>
            <a:ext cx="9558704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3200" b="1" dirty="0" err="1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CX</a:t>
            </a:r>
            <a:r>
              <a:rPr kumimoji="1" lang="ko-KR" altLang="en-US" sz="3200" b="1" dirty="0" err="1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 데이터 파이프라인 구축 및 대시보드 제작</a:t>
            </a:r>
            <a:endParaRPr kumimoji="1" lang="ko-Kore-KR" altLang="en-US" sz="3200" b="1" dirty="0" err="1">
              <a:solidFill>
                <a:srgbClr val="4999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E59BEB-E60D-1046-99EA-1EFB64BE8514}"/>
              </a:ext>
            </a:extLst>
          </p:cNvPr>
          <p:cNvSpPr txBox="1"/>
          <p:nvPr/>
        </p:nvSpPr>
        <p:spPr>
          <a:xfrm>
            <a:off x="535322" y="3012943"/>
            <a:ext cx="9558704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200" b="1" dirty="0" err="1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고려 사항</a:t>
            </a:r>
            <a:endParaRPr kumimoji="1" lang="ko-Kore-KR" altLang="en-US" sz="3200" b="1" dirty="0" err="1">
              <a:solidFill>
                <a:srgbClr val="4999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70459D-6CA9-784E-8363-A7E379826C43}"/>
              </a:ext>
            </a:extLst>
          </p:cNvPr>
          <p:cNvSpPr txBox="1"/>
          <p:nvPr/>
        </p:nvSpPr>
        <p:spPr>
          <a:xfrm>
            <a:off x="535322" y="3939690"/>
            <a:ext cx="11306071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테이블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고객 정보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구매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과의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Join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고려한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KEY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선정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시각화하는데 용이한 구조 고민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 하나의 행이 상담 한 건인 테이블 구축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 하나의 행이 일별 지표인 테이블 구축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9327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328351" y="418069"/>
            <a:ext cx="2507446" cy="1283410"/>
          </a:xfrm>
          <a:prstGeom prst="roundRect">
            <a:avLst>
              <a:gd name="adj" fmla="val 16817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>
                <a:solidFill>
                  <a:prstClr val="white"/>
                </a:solidFill>
              </a:rPr>
              <a:t>INDEX</a:t>
            </a:r>
            <a:endParaRPr lang="ko-KR" altLang="en-US" sz="5400" b="1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AFE1B0-1F1E-D74B-B3C9-3FADAA71224B}"/>
              </a:ext>
            </a:extLst>
          </p:cNvPr>
          <p:cNvSpPr txBox="1"/>
          <p:nvPr/>
        </p:nvSpPr>
        <p:spPr>
          <a:xfrm>
            <a:off x="3352405" y="1378313"/>
            <a:ext cx="1504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sz="3600" dirty="0" err="1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</a:t>
            </a:r>
            <a:r>
              <a:rPr kumimoji="1" lang="en-US" altLang="x-none" sz="3600" dirty="0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</a:t>
            </a:r>
            <a:endParaRPr kumimoji="1" lang="x-none" altLang="en-US" sz="3600" dirty="0">
              <a:solidFill>
                <a:srgbClr val="4999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C6BCC9-8037-6546-ADF5-BE134C0E7094}"/>
              </a:ext>
            </a:extLst>
          </p:cNvPr>
          <p:cNvSpPr txBox="1"/>
          <p:nvPr/>
        </p:nvSpPr>
        <p:spPr>
          <a:xfrm>
            <a:off x="4739428" y="1378313"/>
            <a:ext cx="6209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dirty="0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업무</a:t>
            </a:r>
            <a:endParaRPr kumimoji="1" lang="en-US" altLang="ko-KR" sz="3600" dirty="0">
              <a:solidFill>
                <a:srgbClr val="4999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5C5167-3492-4FE7-8E22-00AC090D4AFB}"/>
              </a:ext>
            </a:extLst>
          </p:cNvPr>
          <p:cNvSpPr txBox="1"/>
          <p:nvPr/>
        </p:nvSpPr>
        <p:spPr>
          <a:xfrm>
            <a:off x="4739428" y="2782669"/>
            <a:ext cx="3794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dirty="0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파이널 프로젝트</a:t>
            </a:r>
            <a:endParaRPr kumimoji="1" lang="en-US" altLang="ko-KR" sz="3600" dirty="0">
              <a:solidFill>
                <a:srgbClr val="4999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36EEFB-3028-4B76-AF74-C29314A06C5B}"/>
              </a:ext>
            </a:extLst>
          </p:cNvPr>
          <p:cNvSpPr txBox="1"/>
          <p:nvPr/>
        </p:nvSpPr>
        <p:spPr>
          <a:xfrm>
            <a:off x="3352405" y="2782668"/>
            <a:ext cx="1504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sz="3600" dirty="0" err="1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</a:t>
            </a:r>
            <a:r>
              <a:rPr kumimoji="1" lang="en-US" altLang="x-none" sz="3600" dirty="0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</a:t>
            </a:r>
            <a:endParaRPr kumimoji="1" lang="x-none" altLang="en-US" sz="3600" dirty="0">
              <a:solidFill>
                <a:srgbClr val="4999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CF930-C6C3-2A4B-AB6A-624AB179AE11}"/>
              </a:ext>
            </a:extLst>
          </p:cNvPr>
          <p:cNvSpPr txBox="1"/>
          <p:nvPr/>
        </p:nvSpPr>
        <p:spPr>
          <a:xfrm>
            <a:off x="4731511" y="4063224"/>
            <a:ext cx="3794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dirty="0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느낀점</a:t>
            </a:r>
            <a:endParaRPr kumimoji="1" lang="en-US" altLang="ko-KR" sz="3600" dirty="0">
              <a:solidFill>
                <a:srgbClr val="4999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C6DD24-AA3F-E343-B2A0-F14EEF85A77A}"/>
              </a:ext>
            </a:extLst>
          </p:cNvPr>
          <p:cNvSpPr txBox="1"/>
          <p:nvPr/>
        </p:nvSpPr>
        <p:spPr>
          <a:xfrm>
            <a:off x="3344488" y="4063223"/>
            <a:ext cx="1504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sz="3600" dirty="0" err="1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</a:t>
            </a:r>
            <a:r>
              <a:rPr kumimoji="1" lang="en-US" altLang="x-none" sz="3600" dirty="0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1" lang="en-US" altLang="ko-KR" sz="3600" dirty="0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kumimoji="1" lang="x-none" altLang="en-US" sz="3600" dirty="0">
              <a:solidFill>
                <a:srgbClr val="4999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8816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양쪽 모서리가 둥근 사각형 79">
            <a:extLst>
              <a:ext uri="{FF2B5EF4-FFF2-40B4-BE49-F238E27FC236}">
                <a16:creationId xmlns:a16="http://schemas.microsoft.com/office/drawing/2014/main" id="{5B9812BE-AABE-2B48-B704-AEB2B5C84E18}"/>
              </a:ext>
            </a:extLst>
          </p:cNvPr>
          <p:cNvSpPr/>
          <p:nvPr/>
        </p:nvSpPr>
        <p:spPr>
          <a:xfrm>
            <a:off x="353293" y="16170"/>
            <a:ext cx="11442700" cy="756138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파이널 프로젝트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6940DD-3E42-49C2-BB6B-C4FAF8E1C529}"/>
              </a:ext>
            </a:extLst>
          </p:cNvPr>
          <p:cNvSpPr txBox="1"/>
          <p:nvPr/>
        </p:nvSpPr>
        <p:spPr>
          <a:xfrm>
            <a:off x="0" y="876668"/>
            <a:ext cx="11306071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파이프라인 구축 예시</a:t>
            </a:r>
            <a:endParaRPr lang="en-US" altLang="ko-KR" sz="2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6E4CA60-D186-EB4F-8A8C-49DFFB334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229" y="1555994"/>
            <a:ext cx="7311541" cy="521253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7616A7-A954-BC45-8731-502C697B7376}"/>
              </a:ext>
            </a:extLst>
          </p:cNvPr>
          <p:cNvSpPr/>
          <p:nvPr/>
        </p:nvSpPr>
        <p:spPr>
          <a:xfrm>
            <a:off x="7813963" y="3429000"/>
            <a:ext cx="1733797" cy="223553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B971AC-F7DC-7647-B6BB-AA3BC6E6409C}"/>
              </a:ext>
            </a:extLst>
          </p:cNvPr>
          <p:cNvSpPr/>
          <p:nvPr/>
        </p:nvSpPr>
        <p:spPr>
          <a:xfrm>
            <a:off x="7813963" y="5981332"/>
            <a:ext cx="1733797" cy="6926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564BC9-0B13-A241-A765-7D7224871360}"/>
              </a:ext>
            </a:extLst>
          </p:cNvPr>
          <p:cNvSpPr/>
          <p:nvPr/>
        </p:nvSpPr>
        <p:spPr>
          <a:xfrm>
            <a:off x="7669480" y="1555994"/>
            <a:ext cx="1878280" cy="1556204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C03142B-647C-EB43-B673-80689C20F300}"/>
              </a:ext>
            </a:extLst>
          </p:cNvPr>
          <p:cNvSpPr/>
          <p:nvPr/>
        </p:nvSpPr>
        <p:spPr>
          <a:xfrm>
            <a:off x="5106389" y="1629424"/>
            <a:ext cx="1413163" cy="52001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47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 11"/>
          <p:cNvSpPr>
            <a:spLocks noEditPoints="1"/>
          </p:cNvSpPr>
          <p:nvPr/>
        </p:nvSpPr>
        <p:spPr bwMode="auto">
          <a:xfrm flipH="1">
            <a:off x="2202290" y="2681352"/>
            <a:ext cx="214826" cy="2637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0" name="양쪽 모서리가 둥근 사각형 79">
            <a:extLst>
              <a:ext uri="{FF2B5EF4-FFF2-40B4-BE49-F238E27FC236}">
                <a16:creationId xmlns:a16="http://schemas.microsoft.com/office/drawing/2014/main" id="{5B9812BE-AABE-2B48-B704-AEB2B5C84E18}"/>
              </a:ext>
            </a:extLst>
          </p:cNvPr>
          <p:cNvSpPr/>
          <p:nvPr/>
        </p:nvSpPr>
        <p:spPr>
          <a:xfrm>
            <a:off x="353293" y="16170"/>
            <a:ext cx="11442700" cy="756138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파이널 프로젝트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6940DD-3E42-49C2-BB6B-C4FAF8E1C529}"/>
              </a:ext>
            </a:extLst>
          </p:cNvPr>
          <p:cNvSpPr txBox="1"/>
          <p:nvPr/>
        </p:nvSpPr>
        <p:spPr>
          <a:xfrm>
            <a:off x="535322" y="1696065"/>
            <a:ext cx="11306071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업무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대시보드 제작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CX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팀의 업무 전 과정 습득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팀원들의 니즈를 반영 및 발전시켜 대시보드 제작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CA2676-03E3-244E-889F-A635567284DD}"/>
              </a:ext>
            </a:extLst>
          </p:cNvPr>
          <p:cNvSpPr txBox="1"/>
          <p:nvPr/>
        </p:nvSpPr>
        <p:spPr>
          <a:xfrm>
            <a:off x="535322" y="890016"/>
            <a:ext cx="9558704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3200" b="1" dirty="0" err="1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CX</a:t>
            </a:r>
            <a:r>
              <a:rPr kumimoji="1" lang="ko-KR" altLang="en-US" sz="3200" b="1" dirty="0" err="1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 데이터 파이프라인 구축 및 대시보드 제작</a:t>
            </a:r>
            <a:endParaRPr kumimoji="1" lang="ko-Kore-KR" altLang="en-US" sz="3200" b="1" dirty="0" err="1">
              <a:solidFill>
                <a:srgbClr val="4999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AE2206-55D9-D54D-A713-38D99FCF0B4F}"/>
              </a:ext>
            </a:extLst>
          </p:cNvPr>
          <p:cNvSpPr txBox="1"/>
          <p:nvPr/>
        </p:nvSpPr>
        <p:spPr>
          <a:xfrm>
            <a:off x="541212" y="3685757"/>
            <a:ext cx="299164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대시보드 상담</a:t>
            </a:r>
            <a:endParaRPr kumimoji="1" lang="ko-Kore-KR" altLang="en-US" dirty="0" err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id="{71AAAF04-FBB5-6C49-BD48-5EDF1D58C8B8}"/>
              </a:ext>
            </a:extLst>
          </p:cNvPr>
          <p:cNvSpPr/>
          <p:nvPr/>
        </p:nvSpPr>
        <p:spPr>
          <a:xfrm>
            <a:off x="3398287" y="4747859"/>
            <a:ext cx="1270157" cy="1312217"/>
          </a:xfrm>
          <a:prstGeom prst="rightArrow">
            <a:avLst/>
          </a:prstGeom>
          <a:noFill/>
          <a:ln w="38100"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1A1CA0-4028-4843-9B0F-D2A74C1890AD}"/>
              </a:ext>
            </a:extLst>
          </p:cNvPr>
          <p:cNvSpPr txBox="1"/>
          <p:nvPr/>
        </p:nvSpPr>
        <p:spPr>
          <a:xfrm>
            <a:off x="9686131" y="3548939"/>
            <a:ext cx="2182141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대시보드 제작</a:t>
            </a:r>
            <a:endParaRPr kumimoji="1" lang="ko-Kore-KR" altLang="en-US" dirty="0" err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52194094-5548-8D44-90D1-3448E42966E2}"/>
              </a:ext>
            </a:extLst>
          </p:cNvPr>
          <p:cNvSpPr/>
          <p:nvPr/>
        </p:nvSpPr>
        <p:spPr>
          <a:xfrm>
            <a:off x="8250193" y="4734460"/>
            <a:ext cx="1270157" cy="1312217"/>
          </a:xfrm>
          <a:prstGeom prst="rightArrow">
            <a:avLst/>
          </a:prstGeom>
          <a:noFill/>
          <a:ln w="38100"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71F3D5-6229-5C4B-A638-3EB9674AEAF7}"/>
              </a:ext>
            </a:extLst>
          </p:cNvPr>
          <p:cNvSpPr txBox="1"/>
          <p:nvPr/>
        </p:nvSpPr>
        <p:spPr>
          <a:xfrm>
            <a:off x="5221257" y="3601642"/>
            <a:ext cx="299164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팀원의 업무 과정 습득</a:t>
            </a:r>
            <a:endParaRPr kumimoji="1" lang="en-US" altLang="ko-KR" dirty="0" err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대시보드 인풋 수립</a:t>
            </a:r>
            <a:endParaRPr kumimoji="1" lang="ko-Kore-KR" altLang="en-US" dirty="0" err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A6551D-C101-A54E-BBDB-F16BF8F67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63" y="4253677"/>
            <a:ext cx="2100991" cy="210099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7C6C81F-F3EB-F143-988C-291B49351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758" y="4579620"/>
            <a:ext cx="1648692" cy="1648692"/>
          </a:xfrm>
          <a:prstGeom prst="rect">
            <a:avLst/>
          </a:prstGeom>
        </p:spPr>
      </p:pic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CE307744-875B-4145-9F4F-5103C8E4F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095" y="4245462"/>
            <a:ext cx="1966898" cy="196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93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양쪽 모서리가 둥근 사각형 79">
            <a:extLst>
              <a:ext uri="{FF2B5EF4-FFF2-40B4-BE49-F238E27FC236}">
                <a16:creationId xmlns:a16="http://schemas.microsoft.com/office/drawing/2014/main" id="{5B9812BE-AABE-2B48-B704-AEB2B5C84E18}"/>
              </a:ext>
            </a:extLst>
          </p:cNvPr>
          <p:cNvSpPr/>
          <p:nvPr/>
        </p:nvSpPr>
        <p:spPr>
          <a:xfrm>
            <a:off x="353293" y="16170"/>
            <a:ext cx="11442700" cy="756138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파이널 프로젝트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6940DD-3E42-49C2-BB6B-C4FAF8E1C529}"/>
              </a:ext>
            </a:extLst>
          </p:cNvPr>
          <p:cNvSpPr txBox="1"/>
          <p:nvPr/>
        </p:nvSpPr>
        <p:spPr>
          <a:xfrm>
            <a:off x="0" y="876668"/>
            <a:ext cx="11306071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 과정 예시</a:t>
            </a:r>
            <a:endParaRPr lang="en-US" altLang="ko-KR" sz="2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32417D-74AC-6248-96B9-935FDE4FE2DE}"/>
              </a:ext>
            </a:extLst>
          </p:cNvPr>
          <p:cNvSpPr txBox="1"/>
          <p:nvPr/>
        </p:nvSpPr>
        <p:spPr>
          <a:xfrm>
            <a:off x="895073" y="1621159"/>
            <a:ext cx="9784336" cy="279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CX</a:t>
            </a:r>
            <a:r>
              <a:rPr kumimoji="1"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팀의 모든 팀원과 상담을 하며 각자의 업무를 습득</a:t>
            </a:r>
            <a:endParaRPr kumimoji="1" lang="en-US" altLang="ko-KR" sz="2400" dirty="0" err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어떤 데이터를 사용하는지</a:t>
            </a:r>
            <a:r>
              <a:rPr kumimoji="1"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kumimoji="1"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어떤 지표를 보는지 습득</a:t>
            </a:r>
            <a:endParaRPr kumimoji="1" lang="en-US" altLang="ko-KR" sz="2400" dirty="0" err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대시보드 시각화 논의</a:t>
            </a:r>
            <a:endParaRPr kumimoji="1" lang="en-US" altLang="ko-KR" sz="2400" dirty="0" err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검증</a:t>
            </a:r>
            <a:endParaRPr kumimoji="1" lang="en-US" altLang="ko-KR" sz="2400" dirty="0" err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대시보드 사용법 교육</a:t>
            </a:r>
            <a:endParaRPr kumimoji="1" lang="en-US" altLang="ko-KR" sz="2400" dirty="0" err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1987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양쪽 모서리가 둥근 사각형 79">
            <a:extLst>
              <a:ext uri="{FF2B5EF4-FFF2-40B4-BE49-F238E27FC236}">
                <a16:creationId xmlns:a16="http://schemas.microsoft.com/office/drawing/2014/main" id="{5B9812BE-AABE-2B48-B704-AEB2B5C84E18}"/>
              </a:ext>
            </a:extLst>
          </p:cNvPr>
          <p:cNvSpPr/>
          <p:nvPr/>
        </p:nvSpPr>
        <p:spPr>
          <a:xfrm>
            <a:off x="353293" y="16170"/>
            <a:ext cx="11442700" cy="756138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파이널 프로젝트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6940DD-3E42-49C2-BB6B-C4FAF8E1C529}"/>
              </a:ext>
            </a:extLst>
          </p:cNvPr>
          <p:cNvSpPr txBox="1"/>
          <p:nvPr/>
        </p:nvSpPr>
        <p:spPr>
          <a:xfrm>
            <a:off x="0" y="876668"/>
            <a:ext cx="11306071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대시보드 예시 </a:t>
            </a:r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페이지</a:t>
            </a:r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9FFB41D-754A-664A-9BAA-EA479B6D5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41" y="1555994"/>
            <a:ext cx="11067803" cy="493589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EC4A3EC-75BF-134C-93DA-F2F27BD09B8D}"/>
              </a:ext>
            </a:extLst>
          </p:cNvPr>
          <p:cNvSpPr/>
          <p:nvPr/>
        </p:nvSpPr>
        <p:spPr>
          <a:xfrm>
            <a:off x="760020" y="4310743"/>
            <a:ext cx="4607626" cy="1806247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A2A5803-C205-8C47-A8B0-5E254B2A5438}"/>
              </a:ext>
            </a:extLst>
          </p:cNvPr>
          <p:cNvSpPr/>
          <p:nvPr/>
        </p:nvSpPr>
        <p:spPr>
          <a:xfrm>
            <a:off x="5745676" y="4263242"/>
            <a:ext cx="5464629" cy="185374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ACCAB9-ECA3-A04A-BF4A-8F9DDF9A2479}"/>
              </a:ext>
            </a:extLst>
          </p:cNvPr>
          <p:cNvSpPr/>
          <p:nvPr/>
        </p:nvSpPr>
        <p:spPr>
          <a:xfrm>
            <a:off x="5745675" y="2741221"/>
            <a:ext cx="2483925" cy="1284514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95E4FCC-5D1F-BA46-B2F8-7B9DCAE36456}"/>
              </a:ext>
            </a:extLst>
          </p:cNvPr>
          <p:cNvSpPr/>
          <p:nvPr/>
        </p:nvSpPr>
        <p:spPr>
          <a:xfrm>
            <a:off x="8726380" y="2739429"/>
            <a:ext cx="2483925" cy="1284514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7ADF3A9-1CBA-4740-B5E7-3D07EE29BDF6}"/>
              </a:ext>
            </a:extLst>
          </p:cNvPr>
          <p:cNvSpPr/>
          <p:nvPr/>
        </p:nvSpPr>
        <p:spPr>
          <a:xfrm>
            <a:off x="957359" y="2739429"/>
            <a:ext cx="1180200" cy="49065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0F18F0-81DD-0E41-A138-7B6CD8B9CAD0}"/>
              </a:ext>
            </a:extLst>
          </p:cNvPr>
          <p:cNvSpPr/>
          <p:nvPr/>
        </p:nvSpPr>
        <p:spPr>
          <a:xfrm>
            <a:off x="2634956" y="2703804"/>
            <a:ext cx="1180200" cy="49065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7644D0B-E184-374A-B455-8245960C87D1}"/>
              </a:ext>
            </a:extLst>
          </p:cNvPr>
          <p:cNvSpPr/>
          <p:nvPr/>
        </p:nvSpPr>
        <p:spPr>
          <a:xfrm>
            <a:off x="4228328" y="2727554"/>
            <a:ext cx="1180200" cy="49065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EAAE15-D930-A34A-980F-03692AEAF266}"/>
              </a:ext>
            </a:extLst>
          </p:cNvPr>
          <p:cNvSpPr/>
          <p:nvPr/>
        </p:nvSpPr>
        <p:spPr>
          <a:xfrm>
            <a:off x="3351517" y="3449233"/>
            <a:ext cx="1180200" cy="49065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CDA6F9-02D9-8645-B452-8B4374664786}"/>
              </a:ext>
            </a:extLst>
          </p:cNvPr>
          <p:cNvSpPr/>
          <p:nvPr/>
        </p:nvSpPr>
        <p:spPr>
          <a:xfrm>
            <a:off x="1735470" y="3472983"/>
            <a:ext cx="1180200" cy="49065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47100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양쪽 모서리가 둥근 사각형 79">
            <a:extLst>
              <a:ext uri="{FF2B5EF4-FFF2-40B4-BE49-F238E27FC236}">
                <a16:creationId xmlns:a16="http://schemas.microsoft.com/office/drawing/2014/main" id="{5B9812BE-AABE-2B48-B704-AEB2B5C84E18}"/>
              </a:ext>
            </a:extLst>
          </p:cNvPr>
          <p:cNvSpPr/>
          <p:nvPr/>
        </p:nvSpPr>
        <p:spPr>
          <a:xfrm>
            <a:off x="353293" y="16170"/>
            <a:ext cx="11442700" cy="756138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파이널 프로젝트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6940DD-3E42-49C2-BB6B-C4FAF8E1C529}"/>
              </a:ext>
            </a:extLst>
          </p:cNvPr>
          <p:cNvSpPr txBox="1"/>
          <p:nvPr/>
        </p:nvSpPr>
        <p:spPr>
          <a:xfrm>
            <a:off x="0" y="769793"/>
            <a:ext cx="11306071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대시보드 예시</a:t>
            </a:r>
            <a:endParaRPr lang="en-US" altLang="ko-KR" sz="2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6A59AE-BE13-5E45-990E-B23CEB98F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637" y="1336302"/>
            <a:ext cx="9316400" cy="545044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DB3542D-156E-F249-812C-91E27F4B6C0B}"/>
              </a:ext>
            </a:extLst>
          </p:cNvPr>
          <p:cNvSpPr/>
          <p:nvPr/>
        </p:nvSpPr>
        <p:spPr>
          <a:xfrm>
            <a:off x="1888175" y="3918859"/>
            <a:ext cx="1662545" cy="1187532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2EE4758-C712-684C-B0D6-CFCEDCB6AD42}"/>
              </a:ext>
            </a:extLst>
          </p:cNvPr>
          <p:cNvSpPr/>
          <p:nvPr/>
        </p:nvSpPr>
        <p:spPr>
          <a:xfrm>
            <a:off x="1888174" y="5246916"/>
            <a:ext cx="1662545" cy="140326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0858FB4-7FE3-BC41-9738-45C7FE19EB03}"/>
              </a:ext>
            </a:extLst>
          </p:cNvPr>
          <p:cNvSpPr/>
          <p:nvPr/>
        </p:nvSpPr>
        <p:spPr>
          <a:xfrm>
            <a:off x="4108083" y="3918859"/>
            <a:ext cx="1662545" cy="1187532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5E4ACD4-BD07-4049-8430-AB4061AF967E}"/>
              </a:ext>
            </a:extLst>
          </p:cNvPr>
          <p:cNvSpPr/>
          <p:nvPr/>
        </p:nvSpPr>
        <p:spPr>
          <a:xfrm>
            <a:off x="4108082" y="5246916"/>
            <a:ext cx="1662545" cy="140326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3253D02-B567-924F-8518-ACE394368F1A}"/>
              </a:ext>
            </a:extLst>
          </p:cNvPr>
          <p:cNvSpPr/>
          <p:nvPr/>
        </p:nvSpPr>
        <p:spPr>
          <a:xfrm>
            <a:off x="6421375" y="3918859"/>
            <a:ext cx="1662545" cy="1187532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182906-8BAF-4146-842E-D3A5E4B7B18E}"/>
              </a:ext>
            </a:extLst>
          </p:cNvPr>
          <p:cNvSpPr/>
          <p:nvPr/>
        </p:nvSpPr>
        <p:spPr>
          <a:xfrm>
            <a:off x="6421374" y="5246916"/>
            <a:ext cx="1662545" cy="140326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F44DBE0-2787-7F49-923F-2E3E6778903B}"/>
              </a:ext>
            </a:extLst>
          </p:cNvPr>
          <p:cNvSpPr/>
          <p:nvPr/>
        </p:nvSpPr>
        <p:spPr>
          <a:xfrm>
            <a:off x="8734667" y="3918859"/>
            <a:ext cx="1662545" cy="1187532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1AB223C-5F84-1B41-81BA-DBD9D806DC81}"/>
              </a:ext>
            </a:extLst>
          </p:cNvPr>
          <p:cNvSpPr/>
          <p:nvPr/>
        </p:nvSpPr>
        <p:spPr>
          <a:xfrm>
            <a:off x="8734666" y="5246916"/>
            <a:ext cx="1662545" cy="140326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D3F54FF-7D66-7646-8DCA-2F73911A966B}"/>
              </a:ext>
            </a:extLst>
          </p:cNvPr>
          <p:cNvSpPr/>
          <p:nvPr/>
        </p:nvSpPr>
        <p:spPr>
          <a:xfrm>
            <a:off x="1580350" y="3691251"/>
            <a:ext cx="735338" cy="191983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3D126C4-16FF-3641-AA05-F03BEE07EF40}"/>
              </a:ext>
            </a:extLst>
          </p:cNvPr>
          <p:cNvSpPr/>
          <p:nvPr/>
        </p:nvSpPr>
        <p:spPr>
          <a:xfrm>
            <a:off x="3775577" y="3656613"/>
            <a:ext cx="735338" cy="191983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C7A1C32-E9D4-CC41-BD8A-2F9B368ED888}"/>
              </a:ext>
            </a:extLst>
          </p:cNvPr>
          <p:cNvSpPr/>
          <p:nvPr/>
        </p:nvSpPr>
        <p:spPr>
          <a:xfrm>
            <a:off x="6162517" y="3679378"/>
            <a:ext cx="735338" cy="191983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9BB5E1B-3103-BB46-957C-0FD2A23DE14B}"/>
              </a:ext>
            </a:extLst>
          </p:cNvPr>
          <p:cNvSpPr/>
          <p:nvPr/>
        </p:nvSpPr>
        <p:spPr>
          <a:xfrm>
            <a:off x="8432068" y="3691251"/>
            <a:ext cx="735338" cy="191983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7506CEF-A2F6-2B41-B39B-5C72BD2261DA}"/>
              </a:ext>
            </a:extLst>
          </p:cNvPr>
          <p:cNvSpPr/>
          <p:nvPr/>
        </p:nvSpPr>
        <p:spPr>
          <a:xfrm>
            <a:off x="3775577" y="2068201"/>
            <a:ext cx="6770056" cy="1187532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7EB6086-EEB4-B140-9360-36072F95299E}"/>
              </a:ext>
            </a:extLst>
          </p:cNvPr>
          <p:cNvSpPr/>
          <p:nvPr/>
        </p:nvSpPr>
        <p:spPr>
          <a:xfrm>
            <a:off x="1520505" y="3007863"/>
            <a:ext cx="890186" cy="33854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73786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 11"/>
          <p:cNvSpPr>
            <a:spLocks noEditPoints="1"/>
          </p:cNvSpPr>
          <p:nvPr/>
        </p:nvSpPr>
        <p:spPr bwMode="auto">
          <a:xfrm flipH="1">
            <a:off x="2202290" y="2681352"/>
            <a:ext cx="214826" cy="2637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65F7AF-9330-41FB-A4CB-CF4785BEA9C3}"/>
              </a:ext>
            </a:extLst>
          </p:cNvPr>
          <p:cNvSpPr txBox="1"/>
          <p:nvPr/>
        </p:nvSpPr>
        <p:spPr>
          <a:xfrm>
            <a:off x="9208110" y="2490823"/>
            <a:ext cx="2420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Chapter 3</a:t>
            </a:r>
            <a:endParaRPr lang="ko-KR" altLang="en-US" sz="32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8055C5-BE35-4677-9595-A19C326DECD7}"/>
              </a:ext>
            </a:extLst>
          </p:cNvPr>
          <p:cNvSpPr txBox="1"/>
          <p:nvPr/>
        </p:nvSpPr>
        <p:spPr>
          <a:xfrm>
            <a:off x="4611810" y="3512221"/>
            <a:ext cx="70492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b="1" dirty="0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느낀점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CC5537B-BCC5-49EE-AB2B-4851FB5DBA24}"/>
              </a:ext>
            </a:extLst>
          </p:cNvPr>
          <p:cNvCxnSpPr/>
          <p:nvPr/>
        </p:nvCxnSpPr>
        <p:spPr>
          <a:xfrm>
            <a:off x="5406526" y="3251443"/>
            <a:ext cx="6051176" cy="0"/>
          </a:xfrm>
          <a:prstGeom prst="line">
            <a:avLst/>
          </a:prstGeom>
          <a:ln w="57150">
            <a:solidFill>
              <a:srgbClr val="4999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5DC266C-77B2-A542-B44B-B474D9945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175" y="4011233"/>
            <a:ext cx="1944757" cy="194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99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양쪽 모서리가 둥근 사각형 79">
            <a:extLst>
              <a:ext uri="{FF2B5EF4-FFF2-40B4-BE49-F238E27FC236}">
                <a16:creationId xmlns:a16="http://schemas.microsoft.com/office/drawing/2014/main" id="{5B9812BE-AABE-2B48-B704-AEB2B5C84E18}"/>
              </a:ext>
            </a:extLst>
          </p:cNvPr>
          <p:cNvSpPr/>
          <p:nvPr/>
        </p:nvSpPr>
        <p:spPr>
          <a:xfrm>
            <a:off x="353293" y="16170"/>
            <a:ext cx="11442700" cy="756138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느낀점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6940DD-3E42-49C2-BB6B-C4FAF8E1C529}"/>
              </a:ext>
            </a:extLst>
          </p:cNvPr>
          <p:cNvSpPr txBox="1"/>
          <p:nvPr/>
        </p:nvSpPr>
        <p:spPr>
          <a:xfrm>
            <a:off x="0" y="876668"/>
            <a:ext cx="11306071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2400" b="1" dirty="0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협업과 소통의 중요성</a:t>
            </a:r>
            <a:endParaRPr lang="en-US" altLang="ko-KR" sz="2400" b="1" dirty="0">
              <a:solidFill>
                <a:srgbClr val="4999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32417D-74AC-6248-96B9-935FDE4FE2DE}"/>
              </a:ext>
            </a:extLst>
          </p:cNvPr>
          <p:cNvSpPr txBox="1"/>
          <p:nvPr/>
        </p:nvSpPr>
        <p:spPr>
          <a:xfrm>
            <a:off x="895073" y="1621159"/>
            <a:ext cx="9784336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분석 과정은 혼자할 수 없음</a:t>
            </a:r>
            <a:endParaRPr kumimoji="1" lang="en-US" altLang="ko-KR" sz="2400" dirty="0" err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따라서 다른 팀원들과의 소통과 협업이 매우 중요함을 느꼈음</a:t>
            </a:r>
            <a:endParaRPr kumimoji="1" lang="en-US" altLang="ko-KR" sz="2400" dirty="0" err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 소통을 하면서 더 나은 결과물이 나옴을 직접 체험함</a:t>
            </a:r>
            <a:endParaRPr kumimoji="1" lang="en-US" altLang="ko-KR" sz="2400" dirty="0" err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7885A2-80A5-644D-BDA9-8768A91F5852}"/>
              </a:ext>
            </a:extLst>
          </p:cNvPr>
          <p:cNvSpPr txBox="1"/>
          <p:nvPr/>
        </p:nvSpPr>
        <p:spPr>
          <a:xfrm>
            <a:off x="0" y="3473645"/>
            <a:ext cx="11306071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2400" b="1" dirty="0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상대방의 니즈 파악하기</a:t>
            </a:r>
            <a:endParaRPr lang="en-US" altLang="ko-KR" sz="2400" b="1" dirty="0">
              <a:solidFill>
                <a:srgbClr val="4999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A806D3-93A2-7D46-8516-5A998BC97AC2}"/>
              </a:ext>
            </a:extLst>
          </p:cNvPr>
          <p:cNvSpPr txBox="1"/>
          <p:nvPr/>
        </p:nvSpPr>
        <p:spPr>
          <a:xfrm>
            <a:off x="895073" y="4218136"/>
            <a:ext cx="9784336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결국</a:t>
            </a:r>
            <a:r>
              <a:rPr kumimoji="1"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kumimoji="1"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상대방의 니즈가 있고 그것을 정확히 파악하는 것이 중요함</a:t>
            </a:r>
            <a:endParaRPr kumimoji="1" lang="en-US" altLang="ko-KR" sz="2400" dirty="0" err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이를 얼마나 정확히 파악하느냐에 따라서 분석가로서 더 나은 방향을 제시할 수도 있음을 느꼈음</a:t>
            </a:r>
            <a:endParaRPr kumimoji="1" lang="en-US" altLang="ko-KR" sz="2400" dirty="0" err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2500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 11"/>
          <p:cNvSpPr>
            <a:spLocks noEditPoints="1"/>
          </p:cNvSpPr>
          <p:nvPr/>
        </p:nvSpPr>
        <p:spPr bwMode="auto">
          <a:xfrm flipH="1">
            <a:off x="2202290" y="2681352"/>
            <a:ext cx="214826" cy="2637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0" name="양쪽 모서리가 둥근 사각형 79">
            <a:extLst>
              <a:ext uri="{FF2B5EF4-FFF2-40B4-BE49-F238E27FC236}">
                <a16:creationId xmlns:a16="http://schemas.microsoft.com/office/drawing/2014/main" id="{5B9812BE-AABE-2B48-B704-AEB2B5C84E18}"/>
              </a:ext>
            </a:extLst>
          </p:cNvPr>
          <p:cNvSpPr/>
          <p:nvPr/>
        </p:nvSpPr>
        <p:spPr>
          <a:xfrm>
            <a:off x="353293" y="16170"/>
            <a:ext cx="11442700" cy="756138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6940DD-3E42-49C2-BB6B-C4FAF8E1C529}"/>
              </a:ext>
            </a:extLst>
          </p:cNvPr>
          <p:cNvSpPr txBox="1"/>
          <p:nvPr/>
        </p:nvSpPr>
        <p:spPr>
          <a:xfrm>
            <a:off x="489922" y="1562872"/>
            <a:ext cx="11306071" cy="279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고용 회사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WISELY</a:t>
            </a:r>
          </a:p>
          <a:p>
            <a:pPr marL="514350" indent="-5143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고용 형태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인턴십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14350" indent="-5143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고용 포지션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 분석가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14350" indent="-5143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근무 부서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InD (Insight &amp; Data)</a:t>
            </a:r>
          </a:p>
          <a:p>
            <a:pPr marL="514350" indent="-5143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근무 기간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3.5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개월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(2021.03.15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2021.06.30)</a:t>
            </a:r>
          </a:p>
        </p:txBody>
      </p:sp>
    </p:spTree>
    <p:extLst>
      <p:ext uri="{BB962C8B-B14F-4D97-AF65-F5344CB8AC3E}">
        <p14:creationId xmlns:p14="http://schemas.microsoft.com/office/powerpoint/2010/main" val="1068414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 11"/>
          <p:cNvSpPr>
            <a:spLocks noEditPoints="1"/>
          </p:cNvSpPr>
          <p:nvPr/>
        </p:nvSpPr>
        <p:spPr bwMode="auto">
          <a:xfrm flipH="1">
            <a:off x="2202290" y="2681352"/>
            <a:ext cx="214826" cy="2637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65F7AF-9330-41FB-A4CB-CF4785BEA9C3}"/>
              </a:ext>
            </a:extLst>
          </p:cNvPr>
          <p:cNvSpPr txBox="1"/>
          <p:nvPr/>
        </p:nvSpPr>
        <p:spPr>
          <a:xfrm>
            <a:off x="9208110" y="2490823"/>
            <a:ext cx="2420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Chapter 1</a:t>
            </a:r>
            <a:endParaRPr lang="ko-KR" altLang="en-US" sz="32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8055C5-BE35-4677-9595-A19C326DECD7}"/>
              </a:ext>
            </a:extLst>
          </p:cNvPr>
          <p:cNvSpPr txBox="1"/>
          <p:nvPr/>
        </p:nvSpPr>
        <p:spPr>
          <a:xfrm>
            <a:off x="4611810" y="3512221"/>
            <a:ext cx="70492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b="1" dirty="0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업무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CC5537B-BCC5-49EE-AB2B-4851FB5DBA24}"/>
              </a:ext>
            </a:extLst>
          </p:cNvPr>
          <p:cNvCxnSpPr/>
          <p:nvPr/>
        </p:nvCxnSpPr>
        <p:spPr>
          <a:xfrm>
            <a:off x="5406526" y="3251443"/>
            <a:ext cx="6051176" cy="0"/>
          </a:xfrm>
          <a:prstGeom prst="line">
            <a:avLst/>
          </a:prstGeom>
          <a:ln w="57150">
            <a:solidFill>
              <a:srgbClr val="4999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5DC266C-77B2-A542-B44B-B474D9945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175" y="4011233"/>
            <a:ext cx="1944757" cy="194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99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 11"/>
          <p:cNvSpPr>
            <a:spLocks noEditPoints="1"/>
          </p:cNvSpPr>
          <p:nvPr/>
        </p:nvSpPr>
        <p:spPr bwMode="auto">
          <a:xfrm flipH="1">
            <a:off x="2202290" y="2681352"/>
            <a:ext cx="214826" cy="2637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0" name="양쪽 모서리가 둥근 사각형 79">
            <a:extLst>
              <a:ext uri="{FF2B5EF4-FFF2-40B4-BE49-F238E27FC236}">
                <a16:creationId xmlns:a16="http://schemas.microsoft.com/office/drawing/2014/main" id="{5B9812BE-AABE-2B48-B704-AEB2B5C84E18}"/>
              </a:ext>
            </a:extLst>
          </p:cNvPr>
          <p:cNvSpPr/>
          <p:nvPr/>
        </p:nvSpPr>
        <p:spPr>
          <a:xfrm>
            <a:off x="353293" y="16170"/>
            <a:ext cx="11442700" cy="756138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업무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6940DD-3E42-49C2-BB6B-C4FAF8E1C529}"/>
              </a:ext>
            </a:extLst>
          </p:cNvPr>
          <p:cNvSpPr txBox="1"/>
          <p:nvPr/>
        </p:nvSpPr>
        <p:spPr>
          <a:xfrm>
            <a:off x="489922" y="1085782"/>
            <a:ext cx="11306071" cy="3898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팀원들이 데이터에 기반한 의사결정을 할 수 있도록 지원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데이터를 추출하여 의미있는 형태로 가공 및 제공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팀원들의 가설을 데이터를 통해 함께 증명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가공한 데이터를 지속적으로 사용할 수 있도록 대시보드 제작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팀원들의 분석 업무 자동화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 소스 일원화 지원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데이터를 직접 다운 받는 일 등의 수동 작업 자동화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각자 관리하고 있는 데이터를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연동하여 데이터 소스의 일원화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4823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 11"/>
          <p:cNvSpPr>
            <a:spLocks noEditPoints="1"/>
          </p:cNvSpPr>
          <p:nvPr/>
        </p:nvSpPr>
        <p:spPr bwMode="auto">
          <a:xfrm flipH="1">
            <a:off x="2202290" y="2681352"/>
            <a:ext cx="214826" cy="2637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0" name="양쪽 모서리가 둥근 사각형 79">
            <a:extLst>
              <a:ext uri="{FF2B5EF4-FFF2-40B4-BE49-F238E27FC236}">
                <a16:creationId xmlns:a16="http://schemas.microsoft.com/office/drawing/2014/main" id="{5B9812BE-AABE-2B48-B704-AEB2B5C84E18}"/>
              </a:ext>
            </a:extLst>
          </p:cNvPr>
          <p:cNvSpPr/>
          <p:nvPr/>
        </p:nvSpPr>
        <p:spPr>
          <a:xfrm>
            <a:off x="353293" y="16170"/>
            <a:ext cx="11442700" cy="756138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업무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6940DD-3E42-49C2-BB6B-C4FAF8E1C529}"/>
              </a:ext>
            </a:extLst>
          </p:cNvPr>
          <p:cNvSpPr txBox="1"/>
          <p:nvPr/>
        </p:nvSpPr>
        <p:spPr>
          <a:xfrm>
            <a:off x="489922" y="1085782"/>
            <a:ext cx="11306071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팀원들이 데이터에 기반한 의사결정을 할 수 있도록 지원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데이터를 추출하여 의미있는 형태로 가공 및 제공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6EC76E-9320-E54F-9494-1B78E9382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14" y="3856656"/>
            <a:ext cx="3710378" cy="1573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0B4F34-631B-784F-895C-427370D64498}"/>
              </a:ext>
            </a:extLst>
          </p:cNvPr>
          <p:cNvSpPr txBox="1"/>
          <p:nvPr/>
        </p:nvSpPr>
        <p:spPr>
          <a:xfrm>
            <a:off x="772830" y="3043113"/>
            <a:ext cx="2858919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</a:t>
            </a:r>
            <a:r>
              <a:rPr kumimoji="1"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쌓인 구매</a:t>
            </a:r>
            <a:r>
              <a:rPr kumimoji="1"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kumimoji="1"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구독 </a:t>
            </a:r>
            <a:br>
              <a:rPr kumimoji="1"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1"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고객정보 데이터 </a:t>
            </a:r>
            <a:endParaRPr kumimoji="1" lang="ko-Kore-KR" altLang="en-US" dirty="0" err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57A9BB20-895F-584A-AD53-01AA4D5428E3}"/>
              </a:ext>
            </a:extLst>
          </p:cNvPr>
          <p:cNvSpPr/>
          <p:nvPr/>
        </p:nvSpPr>
        <p:spPr>
          <a:xfrm>
            <a:off x="4164892" y="4186058"/>
            <a:ext cx="1121805" cy="914396"/>
          </a:xfrm>
          <a:prstGeom prst="rightArrow">
            <a:avLst/>
          </a:prstGeom>
          <a:noFill/>
          <a:ln w="38100"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9A32900-26AA-3642-BF46-1B53A9FF6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049" y="3590078"/>
            <a:ext cx="2182140" cy="21821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633D07-043F-E041-A3F3-419519ED7575}"/>
              </a:ext>
            </a:extLst>
          </p:cNvPr>
          <p:cNvSpPr txBox="1"/>
          <p:nvPr/>
        </p:nvSpPr>
        <p:spPr>
          <a:xfrm>
            <a:off x="5435049" y="3043113"/>
            <a:ext cx="2182141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SQL</a:t>
            </a:r>
            <a:r>
              <a:rPr kumimoji="1"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이용하여</a:t>
            </a:r>
            <a:br>
              <a:rPr kumimoji="1"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1"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추출</a:t>
            </a:r>
            <a:endParaRPr kumimoji="1" lang="ko-Kore-KR" altLang="en-US" dirty="0" err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34C60710-7546-AE48-B2C5-703ED7647F74}"/>
              </a:ext>
            </a:extLst>
          </p:cNvPr>
          <p:cNvSpPr/>
          <p:nvPr/>
        </p:nvSpPr>
        <p:spPr>
          <a:xfrm>
            <a:off x="7908977" y="4223950"/>
            <a:ext cx="1121805" cy="914396"/>
          </a:xfrm>
          <a:prstGeom prst="rightArrow">
            <a:avLst/>
          </a:prstGeom>
          <a:noFill/>
          <a:ln w="38100">
            <a:solidFill>
              <a:srgbClr val="4999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6D1CFA2-D46D-F846-9B83-137960049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93" y="3994268"/>
            <a:ext cx="1435588" cy="143558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5BAD51C-1885-4A4E-92B4-7EFE9ED4997B}"/>
              </a:ext>
            </a:extLst>
          </p:cNvPr>
          <p:cNvSpPr txBox="1"/>
          <p:nvPr/>
        </p:nvSpPr>
        <p:spPr>
          <a:xfrm>
            <a:off x="9413316" y="3043113"/>
            <a:ext cx="2182141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의미있는 형태로 가공</a:t>
            </a:r>
            <a:endParaRPr kumimoji="1" lang="ko-Kore-KR" altLang="en-US" dirty="0" err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8476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 11"/>
          <p:cNvSpPr>
            <a:spLocks noEditPoints="1"/>
          </p:cNvSpPr>
          <p:nvPr/>
        </p:nvSpPr>
        <p:spPr bwMode="auto">
          <a:xfrm flipH="1">
            <a:off x="2202290" y="2681352"/>
            <a:ext cx="214826" cy="2637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0" name="양쪽 모서리가 둥근 사각형 79">
            <a:extLst>
              <a:ext uri="{FF2B5EF4-FFF2-40B4-BE49-F238E27FC236}">
                <a16:creationId xmlns:a16="http://schemas.microsoft.com/office/drawing/2014/main" id="{5B9812BE-AABE-2B48-B704-AEB2B5C84E18}"/>
              </a:ext>
            </a:extLst>
          </p:cNvPr>
          <p:cNvSpPr/>
          <p:nvPr/>
        </p:nvSpPr>
        <p:spPr>
          <a:xfrm>
            <a:off x="353293" y="16170"/>
            <a:ext cx="11442700" cy="756138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업무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6940DD-3E42-49C2-BB6B-C4FAF8E1C529}"/>
              </a:ext>
            </a:extLst>
          </p:cNvPr>
          <p:cNvSpPr txBox="1"/>
          <p:nvPr/>
        </p:nvSpPr>
        <p:spPr>
          <a:xfrm>
            <a:off x="489922" y="1085782"/>
            <a:ext cx="11306071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팀원들이 데이터에 기반한 의사결정을 할 수 있도록 지원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데이터를 추출하여 의미있는 형태로 가공 및 제공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0B4F34-631B-784F-895C-427370D64498}"/>
              </a:ext>
            </a:extLst>
          </p:cNvPr>
          <p:cNvSpPr txBox="1"/>
          <p:nvPr/>
        </p:nvSpPr>
        <p:spPr>
          <a:xfrm>
            <a:off x="962835" y="3429000"/>
            <a:ext cx="6459243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매출</a:t>
            </a:r>
            <a:endParaRPr kumimoji="1" lang="en-US" altLang="ko-KR" sz="2400" dirty="0" err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재구매율 </a:t>
            </a:r>
            <a:r>
              <a:rPr kumimoji="1"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by Cohort, SKU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잔존율 </a:t>
            </a:r>
            <a:r>
              <a:rPr kumimoji="1"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(or </a:t>
            </a:r>
            <a:r>
              <a:rPr kumimoji="1"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이탈율</a:t>
            </a:r>
            <a:r>
              <a:rPr kumimoji="1"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by Cohort, SKU</a:t>
            </a:r>
            <a:endParaRPr kumimoji="1" lang="ko-Kore-KR" altLang="en-US" sz="2400" dirty="0" err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78363E-3FE0-A147-8B04-C3A70A0B42B9}"/>
              </a:ext>
            </a:extLst>
          </p:cNvPr>
          <p:cNvSpPr txBox="1"/>
          <p:nvPr/>
        </p:nvSpPr>
        <p:spPr>
          <a:xfrm>
            <a:off x="962834" y="2529677"/>
            <a:ext cx="6459243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200" b="1" dirty="0" err="1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가공한 데이터 예시</a:t>
            </a:r>
            <a:endParaRPr kumimoji="1" lang="ko-Kore-KR" altLang="en-US" sz="3200" b="1" dirty="0" err="1">
              <a:solidFill>
                <a:srgbClr val="4999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1066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 11"/>
          <p:cNvSpPr>
            <a:spLocks noEditPoints="1"/>
          </p:cNvSpPr>
          <p:nvPr/>
        </p:nvSpPr>
        <p:spPr bwMode="auto">
          <a:xfrm flipH="1">
            <a:off x="2202290" y="2681352"/>
            <a:ext cx="214826" cy="2637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0" name="양쪽 모서리가 둥근 사각형 79">
            <a:extLst>
              <a:ext uri="{FF2B5EF4-FFF2-40B4-BE49-F238E27FC236}">
                <a16:creationId xmlns:a16="http://schemas.microsoft.com/office/drawing/2014/main" id="{5B9812BE-AABE-2B48-B704-AEB2B5C84E18}"/>
              </a:ext>
            </a:extLst>
          </p:cNvPr>
          <p:cNvSpPr/>
          <p:nvPr/>
        </p:nvSpPr>
        <p:spPr>
          <a:xfrm>
            <a:off x="353293" y="16170"/>
            <a:ext cx="11442700" cy="756138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업무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6940DD-3E42-49C2-BB6B-C4FAF8E1C529}"/>
              </a:ext>
            </a:extLst>
          </p:cNvPr>
          <p:cNvSpPr txBox="1"/>
          <p:nvPr/>
        </p:nvSpPr>
        <p:spPr>
          <a:xfrm>
            <a:off x="489922" y="1085782"/>
            <a:ext cx="11306071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팀원들이 데이터에 기반한 의사결정을 할 수 있도록 지원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팀원들의 가설을 데이터를 통해 함께 증명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428750" lvl="2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설문조사 발송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Cohort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지정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사후 분석 진행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428750" lvl="2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분석가로서 더 나은 검증 방향을 제시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0E04BA-D284-164C-BAC4-6921B2B7C68E}"/>
              </a:ext>
            </a:extLst>
          </p:cNvPr>
          <p:cNvSpPr txBox="1"/>
          <p:nvPr/>
        </p:nvSpPr>
        <p:spPr>
          <a:xfrm>
            <a:off x="1013827" y="4304981"/>
            <a:ext cx="9784336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팀원이 증명하고 싶은 가설 수립</a:t>
            </a:r>
            <a:endParaRPr kumimoji="1" lang="en-US" altLang="ko-KR" sz="2400" dirty="0" err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증명 방식에 대해 논의하고 더 나은 방향을 제시</a:t>
            </a:r>
            <a:endParaRPr kumimoji="1" lang="en-US" altLang="ko-KR" sz="2400" dirty="0" err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Cohort</a:t>
            </a:r>
            <a:r>
              <a:rPr kumimoji="1"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선정 및 데이터 추출</a:t>
            </a:r>
            <a:r>
              <a:rPr kumimoji="1"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kumimoji="1"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설문조사 발송</a:t>
            </a:r>
            <a:endParaRPr kumimoji="1" lang="ko-Kore-KR" altLang="en-US" sz="2400" dirty="0" err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812D46-B444-9C4F-87CB-5A318033DBBE}"/>
              </a:ext>
            </a:extLst>
          </p:cNvPr>
          <p:cNvSpPr txBox="1"/>
          <p:nvPr/>
        </p:nvSpPr>
        <p:spPr>
          <a:xfrm>
            <a:off x="752570" y="3429000"/>
            <a:ext cx="8157415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200" b="1" dirty="0" err="1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 방식</a:t>
            </a:r>
            <a:endParaRPr kumimoji="1" lang="ko-Kore-KR" altLang="en-US" sz="3200" b="1" dirty="0" err="1">
              <a:solidFill>
                <a:srgbClr val="4999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7425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 11"/>
          <p:cNvSpPr>
            <a:spLocks noEditPoints="1"/>
          </p:cNvSpPr>
          <p:nvPr/>
        </p:nvSpPr>
        <p:spPr bwMode="auto">
          <a:xfrm flipH="1">
            <a:off x="2202290" y="2681352"/>
            <a:ext cx="214826" cy="263746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0" name="양쪽 모서리가 둥근 사각형 79">
            <a:extLst>
              <a:ext uri="{FF2B5EF4-FFF2-40B4-BE49-F238E27FC236}">
                <a16:creationId xmlns:a16="http://schemas.microsoft.com/office/drawing/2014/main" id="{5B9812BE-AABE-2B48-B704-AEB2B5C84E18}"/>
              </a:ext>
            </a:extLst>
          </p:cNvPr>
          <p:cNvSpPr/>
          <p:nvPr/>
        </p:nvSpPr>
        <p:spPr>
          <a:xfrm>
            <a:off x="353293" y="16170"/>
            <a:ext cx="11442700" cy="756138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업무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0E04BA-D284-164C-BAC4-6921B2B7C68E}"/>
              </a:ext>
            </a:extLst>
          </p:cNvPr>
          <p:cNvSpPr txBox="1"/>
          <p:nvPr/>
        </p:nvSpPr>
        <p:spPr>
          <a:xfrm>
            <a:off x="895073" y="1941792"/>
            <a:ext cx="9784336" cy="3898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팀원이 가설 </a:t>
            </a:r>
            <a:r>
              <a:rPr kumimoji="1"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r>
              <a:rPr kumimoji="1"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증명하고 싶다고 의뢰</a:t>
            </a:r>
            <a:endParaRPr kumimoji="1" lang="en-US" altLang="ko-KR" sz="2400" dirty="0" err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가설 </a:t>
            </a:r>
            <a:r>
              <a:rPr kumimoji="1"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r>
              <a:rPr kumimoji="1"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증명하기 위해 어떤 데이터가 필요하고 </a:t>
            </a:r>
            <a:r>
              <a:rPr kumimoji="1"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Cohort</a:t>
            </a:r>
            <a:r>
              <a:rPr kumimoji="1"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어떻게 지정해야할지 </a:t>
            </a:r>
            <a:r>
              <a:rPr kumimoji="1"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kumimoji="1"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누구를 대상으로 해야할지</a:t>
            </a:r>
            <a:r>
              <a:rPr kumimoji="1"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kumimoji="1"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팀원의 니즈를 파악</a:t>
            </a:r>
            <a:endParaRPr kumimoji="1" lang="en-US" altLang="ko-KR" sz="2400" dirty="0" err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분석가로서 가능한 점과 불가능한 점을 파악하고 전달</a:t>
            </a:r>
            <a:r>
              <a:rPr kumimoji="1"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kumimoji="1"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더 나은 방법이 있다면 논의</a:t>
            </a:r>
            <a:endParaRPr kumimoji="1" lang="en-US" altLang="ko-KR" sz="2400" dirty="0" err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추출 및 가공 진행</a:t>
            </a:r>
            <a:r>
              <a:rPr kumimoji="1"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kumimoji="1"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필요하다면 설문조사 발송</a:t>
            </a:r>
            <a:endParaRPr kumimoji="1" lang="en-US" altLang="ko-KR" sz="2400" dirty="0" err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필요시 사후 분석 진행</a:t>
            </a:r>
            <a:endParaRPr kumimoji="1" lang="ko-Kore-KR" altLang="en-US" sz="2400" dirty="0" err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812D46-B444-9C4F-87CB-5A318033DBBE}"/>
              </a:ext>
            </a:extLst>
          </p:cNvPr>
          <p:cNvSpPr txBox="1"/>
          <p:nvPr/>
        </p:nvSpPr>
        <p:spPr>
          <a:xfrm>
            <a:off x="633816" y="1065811"/>
            <a:ext cx="8157415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3200" b="1" dirty="0" err="1">
                <a:solidFill>
                  <a:srgbClr val="4999B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 방식 예시</a:t>
            </a:r>
            <a:endParaRPr kumimoji="1" lang="ko-Kore-KR" altLang="en-US" sz="3200" b="1" dirty="0" err="1">
              <a:solidFill>
                <a:srgbClr val="4999B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653829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4999B6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285750" indent="-285750" algn="l">
          <a:lnSpc>
            <a:spcPct val="150000"/>
          </a:lnSpc>
          <a:buFont typeface="Arial" panose="020B0604020202020204" pitchFamily="34" charset="0"/>
          <a:buChar char="•"/>
          <a:defRPr kumimoji="1" dirty="0" err="1" smtClean="0">
            <a:latin typeface="나눔스퀘어 Bold" panose="020B0600000101010101" pitchFamily="50" charset="-127"/>
            <a:ea typeface="나눔스퀘어 Bold" panose="020B0600000101010101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3255</TotalTime>
  <Words>831</Words>
  <Application>Microsoft Macintosh PowerPoint</Application>
  <PresentationFormat>와이드스크린</PresentationFormat>
  <Paragraphs>152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0" baseType="lpstr">
      <vt:lpstr>나눔스퀘어 Bold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신보현</cp:lastModifiedBy>
  <cp:revision>168</cp:revision>
  <dcterms:created xsi:type="dcterms:W3CDTF">2020-01-13T05:39:04Z</dcterms:created>
  <dcterms:modified xsi:type="dcterms:W3CDTF">2021-07-26T15:49:23Z</dcterms:modified>
</cp:coreProperties>
</file>